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lavio Di Palo" initials="" lastIdx="3" clrIdx="0"/>
  <p:cmAuthor id="1" name="Mattia Di Fatt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3"/>
  </p:normalViewPr>
  <p:slideViewPr>
    <p:cSldViewPr snapToGrid="0">
      <p:cViewPr varScale="1">
        <p:scale>
          <a:sx n="173" d="100"/>
          <a:sy n="173" d="100"/>
        </p:scale>
        <p:origin x="5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4T15:58:32.536" idx="1">
    <p:pos x="6000" y="0"/>
    <p:text>Capire se tenere anche questo o è 5 slides e basta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8T09:20:39.528" idx="2">
    <p:pos x="6000" y="0"/>
    <p:text>Capire quali grafici ci piacciono</p:text>
  </p:cm>
  <p:cm authorId="1" dt="2018-06-08T09:20:39.528" idx="1">
    <p:pos x="6000" y="100"/>
    <p:text>raga io terrei il due m"onthly number of customers per region", uno con il focus e l'altro senza. Che ne dite?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9T13:18:42.227" idx="3">
    <p:pos x="6000" y="0"/>
    <p:text>Usare Animazione KNIME Workflow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Importante dire che abbiamo provato due modelli, uno che prevede direttamente la predizione delle sales e l’altro che invece fa i passaggi qui visualizzati. con un t-test abbiamo verificato che i due modelli non avevanno una differenza significativa rispetto alla media dell’errore ed abbiamo deciso di utilizzare il modello qui presentato che ha una deviazione standard delle sales su 5 split più bassa. </a:t>
            </a:r>
            <a:br>
              <a:rPr lang="it-IT"/>
            </a:b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Qui dire come abbiamo diviso il training ed il testing </a:t>
            </a:r>
            <a:endParaRPr/>
          </a:p>
        </p:txBody>
      </p:sp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20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 rot="5400000">
            <a:off x="2831652" y="-1174350"/>
            <a:ext cx="3394500" cy="8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2874168"/>
            <a:ext cx="9144000" cy="22692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47996" y="2862279"/>
            <a:ext cx="9036484" cy="135033"/>
            <a:chOff x="1218340" y="275867"/>
            <a:chExt cx="17715122" cy="567843"/>
          </a:xfrm>
        </p:grpSpPr>
        <p:cxnSp>
          <p:nvCxnSpPr>
            <p:cNvPr id="12" name="Shape 12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Shape 18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Shape 1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Shape 20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Shape 2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Shape 22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Shape 23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Shape 2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Shape 25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Shape 26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Shape 2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Shape 28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Shape 30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Shape 3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Shape 32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Shape 33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Shape 3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Shape 35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Shape 3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Shape 40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Shape 4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Shape 42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Shape 43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Shape 4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Shape 45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Shape 46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Shape 4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Shape 48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Shape 4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Shape 50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Shape 5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Shape 52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Shape 53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Shape 5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Shape 55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Shape 56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Shape 5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Shape 58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Shape 5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Shape 60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Shape 6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Shape 63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Shape 6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Shape 65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Shape 66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Shape 6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Shape 68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Shape 6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Shape 70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Shape 7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Shape 72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Shape 73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Shape 7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Shape 75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Shape 76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Shape 7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Shape 78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Shape 7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Shape 80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Shape 8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Shape 82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Shape 83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Shape 8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Shape 85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Shape 86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Shape 8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Shape 88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Shape 8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Shape 90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Shape 9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Shape 92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Shape 93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Shape 9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Shape 95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Shape 96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Shape 97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Shape 98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Shape 9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Shape 100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Shape 10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Shape 102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Shape 103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Shape 10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Shape 105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Shape 106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Shape 10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Shape 108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Shape 10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Shape 110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Shape 11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Shape 112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Shape 113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Shape 11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Shape 115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Shape 116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Shape 11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Shape 118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Shape 11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Shape 120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Shape 12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Shape 122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Shape 123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Shape 12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Shape 125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Shape 126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Shape 12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Shape 128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Shape 129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641534" y="3112294"/>
            <a:ext cx="77724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641534" y="3945731"/>
            <a:ext cx="7772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">
  <p:cSld name="1_Diapositiva titol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1"/>
            <a:ext cx="9144000" cy="952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23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0" y="4594622"/>
            <a:ext cx="9144000" cy="5490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157778" y="4772629"/>
            <a:ext cx="3069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 Cognome, assoc.prof. ABC Dept.</a:t>
            </a:r>
            <a:endParaRPr sz="1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Shape 141"/>
          <p:cNvGrpSpPr/>
          <p:nvPr/>
        </p:nvGrpSpPr>
        <p:grpSpPr>
          <a:xfrm>
            <a:off x="47996" y="817444"/>
            <a:ext cx="9036484" cy="135033"/>
            <a:chOff x="1218340" y="275867"/>
            <a:chExt cx="17715122" cy="567843"/>
          </a:xfrm>
        </p:grpSpPr>
        <p:cxnSp>
          <p:nvCxnSpPr>
            <p:cNvPr id="142" name="Shape 142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Shape 143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Shape 14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Shape 145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Shape 146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Shape 14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Shape 148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Shape 14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Shape 150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Shape 15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Shape 152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Shape 153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Shape 15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Shape 155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Shape 156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Shape 15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Shape 158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Shape 15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Shape 160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Shape 16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Shape 162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Shape 163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Shape 16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Shape 165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Shape 166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Shape 16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Shape 168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Shape 16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Shape 170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Shape 17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Shape 172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Shape 173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Shape 17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Shape 175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Shape 176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Shape 17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Shape 178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Shape 17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Shape 180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Shape 18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Shape 182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Shape 183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Shape 18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Shape 185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Shape 186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Shape 18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Shape 188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Shape 18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Shape 190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Shape 19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Shape 192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Shape 193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Shape 19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Shape 195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Shape 196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Shape 19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Shape 198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Shape 19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Shape 200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Shape 20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Shape 202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Shape 203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Shape 20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Shape 205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Shape 206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Shape 20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Shape 208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Shape 20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Shape 210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Shape 21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Shape 212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Shape 213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Shape 21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Shape 215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Shape 216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Shape 21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Shape 218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Shape 21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Shape 220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Shape 22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Shape 222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Shape 223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Shape 22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Shape 225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Shape 226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Shape 227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Shape 230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Shape 23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Shape 23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Shape 235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Shape 236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Shape 23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Shape 238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Shape 23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Shape 240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Shape 24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Shape 242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Shape 243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Shape 24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Shape 245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Shape 246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Shape 24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Shape 248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Shape 24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Shape 250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Shape 25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Shape 252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Shape 253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Shape 25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Shape 255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Shape 256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Shape 25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Shape 258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Shape 259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Shape 260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Shape 26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62" name="Shape 262" descr="Y:\IMMAGINE _COORDINATA_2014\PPT\modello1\loghi_PNG\03_Polimi_logotipo_bandiera-1rig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98" y="4759784"/>
            <a:ext cx="2085093" cy="21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143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3112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>
            <a:spLocks noGrp="1"/>
          </p:cNvSpPr>
          <p:nvPr>
            <p:ph type="ctrTitle" idx="4294967295"/>
          </p:nvPr>
        </p:nvSpPr>
        <p:spPr>
          <a:xfrm>
            <a:off x="641534" y="3112294"/>
            <a:ext cx="77724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subTitle" idx="4294967295"/>
          </p:nvPr>
        </p:nvSpPr>
        <p:spPr>
          <a:xfrm>
            <a:off x="641534" y="3838575"/>
            <a:ext cx="7772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Shape 327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497490"/>
            <a:ext cx="1600200" cy="1179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0" y="2874168"/>
            <a:ext cx="9144000" cy="22692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Shape 329"/>
          <p:cNvGrpSpPr/>
          <p:nvPr/>
        </p:nvGrpSpPr>
        <p:grpSpPr>
          <a:xfrm>
            <a:off x="47996" y="2862279"/>
            <a:ext cx="9036484" cy="135033"/>
            <a:chOff x="1218340" y="275867"/>
            <a:chExt cx="17715122" cy="567843"/>
          </a:xfrm>
        </p:grpSpPr>
        <p:cxnSp>
          <p:nvCxnSpPr>
            <p:cNvPr id="330" name="Shape 330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Shape 33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Shape 332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Shape 333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Shape 334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Shape 335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Shape 336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Shape 33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Shape 338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Shape 339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Shape 340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Shape 342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Shape 343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Shape 344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Shape 345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Shape 346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Shape 34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Shape 348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Shape 349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Shape 350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Shape 35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Shape 352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Shape 353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Shape 354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Shape 356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Shape 35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Shape 358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Shape 359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Shape 360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Shape 36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Shape 362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Shape 363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Shape 364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Shape 365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Shape 366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Shape 36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Shape 368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Shape 370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Shape 37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Shape 372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Shape 373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Shape 374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Shape 375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Shape 376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Shape 37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Shape 378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Shape 379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Shape 380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Shape 38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Shape 382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Shape 384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Shape 385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Shape 386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Shape 38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Shape 388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Shape 389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Shape 390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Shape 39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Shape 392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Shape 393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Shape 394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Shape 395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Shape 396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Shape 39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Shape 398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Shape 399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Shape 400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Shape 40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Shape 402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Shape 403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Shape 404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Shape 405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Shape 406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Shape 40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Shape 408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Shape 409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Shape 410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Shape 41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Shape 412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Shape 413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Shape 414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Shape 415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Shape 416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Shape 41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Shape 418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Shape 419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Shape 420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Shape 42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Shape 422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Shape 423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Shape 424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Shape 425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Shape 426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Shape 42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Shape 428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Shape 429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Shape 430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Shape 43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Shape 432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Shape 433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Shape 434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Shape 435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Shape 436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Shape 43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Shape 438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Shape 439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Shape 440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Shape 44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Shape 442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Shape 443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Shape 444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Shape 445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Shape 446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Shape 448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Shape 449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Shape 450"/>
          <p:cNvSpPr txBox="1"/>
          <p:nvPr/>
        </p:nvSpPr>
        <p:spPr>
          <a:xfrm>
            <a:off x="876359" y="3617575"/>
            <a:ext cx="77724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>
                <a:solidFill>
                  <a:schemeClr val="lt1"/>
                </a:solidFill>
              </a:rPr>
              <a:t>Data mining project - A.A. 2017/2018 </a:t>
            </a:r>
            <a:endParaRPr sz="22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200">
                <a:solidFill>
                  <a:schemeClr val="lt1"/>
                </a:solidFill>
              </a:rPr>
              <a:t>Bellini Alberto Mario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200">
                <a:solidFill>
                  <a:schemeClr val="lt1"/>
                </a:solidFill>
              </a:rPr>
              <a:t>Biasielli Matteo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200">
                <a:solidFill>
                  <a:schemeClr val="lt1"/>
                </a:solidFill>
              </a:rPr>
              <a:t>Capo Emilio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200">
                <a:solidFill>
                  <a:schemeClr val="lt1"/>
                </a:solidFill>
              </a:rPr>
              <a:t>Di Fatta Mattia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200">
                <a:solidFill>
                  <a:schemeClr val="lt1"/>
                </a:solidFill>
              </a:rPr>
              <a:t>Di Palo Flav</a:t>
            </a:r>
            <a:r>
              <a:rPr lang="it-IT" sz="800">
                <a:solidFill>
                  <a:schemeClr val="lt1"/>
                </a:solidFill>
              </a:rPr>
              <a:t>io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Data Mining and Text Mining Project - Data Visualization and Exploration 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182750" y="4739813"/>
            <a:ext cx="3736200" cy="286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3F3F3"/>
                </a:solidFill>
              </a:rPr>
              <a:t>Biasielli, Bellini, Capo, Di Fatta, Di Palo 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0" y="2934125"/>
            <a:ext cx="3157675" cy="16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4">
            <a:alphaModFix/>
          </a:blip>
          <a:srcRect l="-454" t="-1072" r="-454" b="-1082"/>
          <a:stretch/>
        </p:blipFill>
        <p:spPr>
          <a:xfrm>
            <a:off x="146924" y="1033861"/>
            <a:ext cx="3807851" cy="198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949" y="2939513"/>
            <a:ext cx="3157675" cy="164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8762" y="1136975"/>
            <a:ext cx="3094047" cy="16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-0.00617 L 0.32239 -0.19814 " pathEditMode="relative" ptsTypes="AA">
                                      <p:cBhvr>
                                        <p:cTn id="15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45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83951E-6 L 0.29496 0.146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731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458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1111 L -0.29219 0.16513 " pathEditMode="relative" ptsTypes="AA">
                                      <p:cBhvr>
                                        <p:cTn id="61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460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802 L -0.29028 -0.19845 " pathEditMode="relative" ptsTypes="AA">
                                      <p:cBhvr>
                                        <p:cTn id="7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459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Data Mining and Text Mining Project - Model structure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182750" y="4739813"/>
            <a:ext cx="3736200" cy="286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3F3F3"/>
                </a:solidFill>
              </a:rPr>
              <a:t>Biasielli, Bellini, Capo, Di Fatta, Di Palo 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49" y="1084912"/>
            <a:ext cx="5913474" cy="340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4CAD94C-773B-2F4D-A3BA-CDE9598AC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50" y="1151533"/>
            <a:ext cx="13190036" cy="31714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6 L -0.47969 1.2345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Data Mining and Text Mining Project - Model evolution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82750" y="4739813"/>
            <a:ext cx="3736200" cy="286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3F3F3"/>
                </a:solidFill>
              </a:rPr>
              <a:t>Biasielli, Bellini, Capo, Di Fatta, Di Palo 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950" y="1076562"/>
            <a:ext cx="2494875" cy="3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275" y="1200725"/>
            <a:ext cx="3766550" cy="307305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121025" y="1296675"/>
            <a:ext cx="2601900" cy="29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728FA5"/>
                </a:solidFill>
              </a:rPr>
              <a:t>The model evolved with an iterative approach.</a:t>
            </a:r>
            <a:endParaRPr>
              <a:solidFill>
                <a:srgbClr val="728FA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28FA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728FA5"/>
                </a:solidFill>
              </a:rPr>
              <a:t>Different techniques were used and the error gradually decreased.</a:t>
            </a:r>
            <a:endParaRPr>
              <a:solidFill>
                <a:srgbClr val="728FA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28FA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728FA5"/>
                </a:solidFill>
              </a:rPr>
              <a:t>Every result was analyzed</a:t>
            </a:r>
            <a:endParaRPr>
              <a:solidFill>
                <a:srgbClr val="728FA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728FA5"/>
                </a:solidFill>
              </a:rPr>
              <a:t>and studied in order to improve the model. </a:t>
            </a:r>
            <a:endParaRPr>
              <a:solidFill>
                <a:srgbClr val="728FA5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288521" y="104375"/>
            <a:ext cx="85809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Data Mining and Text Mining Project - Results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 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23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/>
              <a:t>We tested the model on five different train and test split with each testing set made by two month.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/>
              <a:t>We obtained the following R squared measure calculated using the day-by-day predictions.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/>
              <a:t>Considering the metric proposed by BIP we obtained the following results.   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/>
              <a:t>Considering the five splits the total error ranges from  3.6% to 6.6%.</a:t>
            </a:r>
            <a:endParaRPr sz="1400"/>
          </a:p>
        </p:txBody>
      </p:sp>
      <p:sp>
        <p:nvSpPr>
          <p:cNvPr id="483" name="Shape 483"/>
          <p:cNvSpPr txBox="1"/>
          <p:nvPr/>
        </p:nvSpPr>
        <p:spPr>
          <a:xfrm>
            <a:off x="182750" y="4739813"/>
            <a:ext cx="3736200" cy="2865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3F3F3"/>
                </a:solidFill>
              </a:rPr>
              <a:t>Biasielli, Bellini, Capo, Di Fatta, Di Palo 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763" y="1810825"/>
            <a:ext cx="1212680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75" y="2989925"/>
            <a:ext cx="3463866" cy="85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631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277</Words>
  <Application>Microsoft Macintosh PowerPoint</Application>
  <PresentationFormat>Presentazione su schermo (16:9)</PresentationFormat>
  <Paragraphs>38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Noto Sans Symbols</vt:lpstr>
      <vt:lpstr>POLI</vt:lpstr>
      <vt:lpstr>Titolo presentazione sottotitolo</vt:lpstr>
      <vt:lpstr>Data Mining and Text Mining Project - Data Visualization and Exploration </vt:lpstr>
      <vt:lpstr>Data Mining and Text Mining Project - Model structure</vt:lpstr>
      <vt:lpstr>Data Mining and Text Mining Project - Model evolution</vt:lpstr>
      <vt:lpstr>Data Mining and Text Mining Project - Results 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lastModifiedBy>Microsoft Office User</cp:lastModifiedBy>
  <cp:revision>5</cp:revision>
  <dcterms:modified xsi:type="dcterms:W3CDTF">2018-06-09T15:24:57Z</dcterms:modified>
</cp:coreProperties>
</file>